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0" r:id="rId3"/>
    <p:sldId id="259" r:id="rId4"/>
    <p:sldId id="301" r:id="rId5"/>
    <p:sldId id="260" r:id="rId6"/>
    <p:sldId id="262" r:id="rId7"/>
    <p:sldId id="263" r:id="rId8"/>
    <p:sldId id="261" r:id="rId9"/>
    <p:sldId id="268" r:id="rId10"/>
    <p:sldId id="272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85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9" r:id="rId30"/>
    <p:sldId id="297" r:id="rId31"/>
    <p:sldId id="284" r:id="rId32"/>
    <p:sldId id="288" r:id="rId33"/>
    <p:sldId id="286" r:id="rId34"/>
    <p:sldId id="287" r:id="rId35"/>
    <p:sldId id="290" r:id="rId36"/>
    <p:sldId id="289" r:id="rId37"/>
    <p:sldId id="291" r:id="rId38"/>
    <p:sldId id="292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sti Dana Jakobsen (kirs2787)" initials="KDJ(" lastIdx="1" clrIdx="0">
    <p:extLst>
      <p:ext uri="{19B8F6BF-5375-455C-9EA6-DF929625EA0E}">
        <p15:presenceInfo xmlns:p15="http://schemas.microsoft.com/office/powerpoint/2012/main" userId="Kirsti Dana Jakobsen (kirs2787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16T09:26:15.287" idx="1">
    <p:pos x="10" y="10"/>
    <p:text>Zeus
Clara
Tommi
Marthias
Martin
Athena
Nejira
Emma
Mie
Lena
Hera
Kira
Jamie
Ida
Sean
Hermes
Annika
lejla
Malou
Nathalie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fcCiOURc6R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https://www.youtube.com/embed/tuoIUiZYHcU" TargetMode="External"/><Relationship Id="rId1" Type="http://schemas.openxmlformats.org/officeDocument/2006/relationships/video" Target="https://www.youtube.com/embed/rqv6sg8x-Ss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i_v2zUJu2qo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b.systime.dk/?id=p125&amp;L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2.D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Mediefag C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07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3523" y="107237"/>
            <a:ext cx="8187071" cy="4064627"/>
          </a:xfrm>
        </p:spPr>
        <p:txBody>
          <a:bodyPr>
            <a:noAutofit/>
          </a:bodyPr>
          <a:lstStyle/>
          <a:p>
            <a:r>
              <a:rPr lang="da-DK" sz="13800" dirty="0" smtClean="0"/>
              <a:t>Billedet</a:t>
            </a:r>
            <a:endParaRPr lang="da-DK" sz="13800" dirty="0"/>
          </a:p>
        </p:txBody>
      </p:sp>
    </p:spTree>
    <p:extLst>
      <p:ext uri="{BB962C8B-B14F-4D97-AF65-F5344CB8AC3E}">
        <p14:creationId xmlns:p14="http://schemas.microsoft.com/office/powerpoint/2010/main" val="175984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Billedbeskæring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15" y="1681591"/>
            <a:ext cx="7450486" cy="4188285"/>
          </a:xfrm>
        </p:spPr>
      </p:pic>
    </p:spTree>
    <p:extLst>
      <p:ext uri="{BB962C8B-B14F-4D97-AF65-F5344CB8AC3E}">
        <p14:creationId xmlns:p14="http://schemas.microsoft.com/office/powerpoint/2010/main" val="21956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Billedbeskæring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52" y="1874517"/>
            <a:ext cx="6319003" cy="4374318"/>
          </a:xfrm>
        </p:spPr>
      </p:pic>
    </p:spTree>
    <p:extLst>
      <p:ext uri="{BB962C8B-B14F-4D97-AF65-F5344CB8AC3E}">
        <p14:creationId xmlns:p14="http://schemas.microsoft.com/office/powerpoint/2010/main" val="35426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Billedbeskæring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07" y="1874517"/>
            <a:ext cx="7765995" cy="4371165"/>
          </a:xfrm>
        </p:spPr>
      </p:pic>
    </p:spTree>
    <p:extLst>
      <p:ext uri="{BB962C8B-B14F-4D97-AF65-F5344CB8AC3E}">
        <p14:creationId xmlns:p14="http://schemas.microsoft.com/office/powerpoint/2010/main" val="1884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Billedbeskæring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39" y="1786695"/>
            <a:ext cx="7879734" cy="4427921"/>
          </a:xfrm>
        </p:spPr>
      </p:pic>
    </p:spTree>
    <p:extLst>
      <p:ext uri="{BB962C8B-B14F-4D97-AF65-F5344CB8AC3E}">
        <p14:creationId xmlns:p14="http://schemas.microsoft.com/office/powerpoint/2010/main" val="22335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9234" y="2455025"/>
            <a:ext cx="12070080" cy="828107"/>
          </a:xfrm>
        </p:spPr>
        <p:txBody>
          <a:bodyPr>
            <a:normAutofit fontScale="90000"/>
          </a:bodyPr>
          <a:lstStyle/>
          <a:p>
            <a:r>
              <a:rPr lang="da-DK" sz="15300" dirty="0" err="1" smtClean="0"/>
              <a:t>Mise-En-scene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814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Farver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94" y="2165342"/>
            <a:ext cx="8761413" cy="3090832"/>
          </a:xfrm>
        </p:spPr>
      </p:pic>
    </p:spTree>
    <p:extLst>
      <p:ext uri="{BB962C8B-B14F-4D97-AF65-F5344CB8AC3E}">
        <p14:creationId xmlns:p14="http://schemas.microsoft.com/office/powerpoint/2010/main" val="34908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Farver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95" y="1128451"/>
            <a:ext cx="8423147" cy="5601533"/>
          </a:xfrm>
        </p:spPr>
      </p:pic>
    </p:spTree>
    <p:extLst>
      <p:ext uri="{BB962C8B-B14F-4D97-AF65-F5344CB8AC3E}">
        <p14:creationId xmlns:p14="http://schemas.microsoft.com/office/powerpoint/2010/main" val="28547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Farver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154955" y="2603500"/>
            <a:ext cx="3089122" cy="3416300"/>
          </a:xfrm>
        </p:spPr>
        <p:txBody>
          <a:bodyPr/>
          <a:lstStyle/>
          <a:p>
            <a:r>
              <a:rPr lang="da-DK" dirty="0">
                <a:hlinkClick r:id="rId2"/>
              </a:rPr>
              <a:t>https://</a:t>
            </a:r>
            <a:r>
              <a:rPr lang="da-DK" dirty="0" smtClean="0">
                <a:hlinkClick r:id="rId2"/>
              </a:rPr>
              <a:t>www.youtube.com/watch?v=fcCiOURc6RQ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1026" name="Picture 2" descr="Billedresultat for sin city gol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92" y="1706517"/>
            <a:ext cx="6874608" cy="386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Lys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85128" y="2724518"/>
            <a:ext cx="10178322" cy="3593591"/>
          </a:xfrm>
        </p:spPr>
        <p:txBody>
          <a:bodyPr/>
          <a:lstStyle/>
          <a:p>
            <a:r>
              <a:rPr lang="da-DK" dirty="0" smtClean="0"/>
              <a:t>High </a:t>
            </a:r>
            <a:r>
              <a:rPr lang="da-DK" dirty="0" err="1" smtClean="0"/>
              <a:t>key</a:t>
            </a: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2050" name="Picture 2" descr="Billedresultat for high key fi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7" y="3434408"/>
            <a:ext cx="5511920" cy="32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8222898" y="282474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 smtClean="0"/>
              <a:t>Low </a:t>
            </a:r>
            <a:r>
              <a:rPr lang="da-DK" dirty="0" err="1" smtClean="0"/>
              <a:t>key</a:t>
            </a:r>
            <a:endParaRPr lang="da-DK" dirty="0"/>
          </a:p>
        </p:txBody>
      </p:sp>
      <p:pic>
        <p:nvPicPr>
          <p:cNvPr id="2054" name="Picture 6" descr="Billedresultat for low key fil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39" y="3434408"/>
            <a:ext cx="5716067" cy="32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34558" y="1874517"/>
            <a:ext cx="10178322" cy="3593591"/>
          </a:xfrm>
        </p:spPr>
        <p:txBody>
          <a:bodyPr/>
          <a:lstStyle/>
          <a:p>
            <a:r>
              <a:rPr lang="da-DK" sz="5400" dirty="0" smtClean="0"/>
              <a:t>Mediefag er verdens bedste fag! Ligesom historie!</a:t>
            </a:r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79" y="3752205"/>
            <a:ext cx="3860980" cy="26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3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3879" y="264263"/>
            <a:ext cx="8187071" cy="4064627"/>
          </a:xfrm>
        </p:spPr>
        <p:txBody>
          <a:bodyPr/>
          <a:lstStyle/>
          <a:p>
            <a:r>
              <a:rPr lang="da-DK" dirty="0" smtClean="0"/>
              <a:t>Kameraet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0275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Kamerabevægelser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2800" dirty="0" smtClean="0"/>
              <a:t>Panorering</a:t>
            </a:r>
          </a:p>
          <a:p>
            <a:r>
              <a:rPr lang="da-DK" sz="2800" dirty="0" smtClean="0"/>
              <a:t>Tilt</a:t>
            </a:r>
          </a:p>
          <a:p>
            <a:r>
              <a:rPr lang="da-DK" sz="2800" dirty="0" smtClean="0"/>
              <a:t>Dolly</a:t>
            </a:r>
          </a:p>
          <a:p>
            <a:r>
              <a:rPr lang="da-DK" sz="2800" dirty="0" smtClean="0"/>
              <a:t>Kran</a:t>
            </a:r>
          </a:p>
          <a:p>
            <a:r>
              <a:rPr lang="da-DK" sz="2800" dirty="0" smtClean="0"/>
              <a:t>Håndholdt </a:t>
            </a:r>
          </a:p>
          <a:p>
            <a:r>
              <a:rPr lang="da-DK" sz="2800" dirty="0" smtClean="0"/>
              <a:t>Zoom</a:t>
            </a:r>
          </a:p>
          <a:p>
            <a:r>
              <a:rPr lang="da-DK" sz="2800" dirty="0" smtClean="0"/>
              <a:t>180 graders reglen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74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2930" y="0"/>
            <a:ext cx="8187071" cy="4064627"/>
          </a:xfrm>
        </p:spPr>
        <p:txBody>
          <a:bodyPr/>
          <a:lstStyle/>
          <a:p>
            <a:r>
              <a:rPr lang="da-DK" dirty="0" smtClean="0"/>
              <a:t>Klipning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9759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Klipning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23" y="1128451"/>
            <a:ext cx="7605693" cy="5617770"/>
          </a:xfrm>
        </p:spPr>
      </p:pic>
    </p:spTree>
    <p:extLst>
      <p:ext uri="{BB962C8B-B14F-4D97-AF65-F5344CB8AC3E}">
        <p14:creationId xmlns:p14="http://schemas.microsoft.com/office/powerpoint/2010/main" val="1775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Klipning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16212" y="2124528"/>
            <a:ext cx="2884308" cy="3416300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180 graders reglen</a:t>
            </a:r>
          </a:p>
          <a:p>
            <a:r>
              <a:rPr lang="da-DK" dirty="0" smtClean="0"/>
              <a:t>Match cut</a:t>
            </a:r>
          </a:p>
          <a:p>
            <a:r>
              <a:rPr lang="da-DK" dirty="0" smtClean="0"/>
              <a:t>Jump cut</a:t>
            </a:r>
          </a:p>
          <a:p>
            <a:r>
              <a:rPr lang="da-DK" dirty="0" smtClean="0"/>
              <a:t>Montage</a:t>
            </a:r>
          </a:p>
          <a:p>
            <a:r>
              <a:rPr lang="da-DK" dirty="0" smtClean="0"/>
              <a:t>Minimalklipning</a:t>
            </a:r>
          </a:p>
          <a:p>
            <a:r>
              <a:rPr lang="da-DK" dirty="0" smtClean="0"/>
              <a:t>Kryds og parallelklipning</a:t>
            </a:r>
          </a:p>
          <a:p>
            <a:r>
              <a:rPr lang="da-DK" dirty="0" smtClean="0"/>
              <a:t>Slowmotion – fastmotion – </a:t>
            </a:r>
            <a:r>
              <a:rPr lang="da-DK" dirty="0" err="1" smtClean="0"/>
              <a:t>freeze</a:t>
            </a:r>
            <a:r>
              <a:rPr lang="da-DK" dirty="0" smtClean="0"/>
              <a:t> frame</a:t>
            </a:r>
            <a:endParaRPr lang="da-DK" dirty="0"/>
          </a:p>
        </p:txBody>
      </p:sp>
      <p:pic>
        <p:nvPicPr>
          <p:cNvPr id="3074" name="Picture 2" descr="Billedresultat for kill bill vol 1 black mam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22" y="2359660"/>
            <a:ext cx="6667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0015" y="142071"/>
            <a:ext cx="8187071" cy="4064627"/>
          </a:xfrm>
        </p:spPr>
        <p:txBody>
          <a:bodyPr/>
          <a:lstStyle/>
          <a:p>
            <a:r>
              <a:rPr lang="da-DK" dirty="0" smtClean="0"/>
              <a:t>Billedeffekter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3881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1969" y="1976845"/>
            <a:ext cx="8187071" cy="2038264"/>
          </a:xfrm>
        </p:spPr>
        <p:txBody>
          <a:bodyPr/>
          <a:lstStyle/>
          <a:p>
            <a:r>
              <a:rPr lang="da-DK" dirty="0" smtClean="0"/>
              <a:t>Lydspor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5450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Lyd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17140" y="1802066"/>
            <a:ext cx="10178322" cy="3593591"/>
          </a:xfrm>
        </p:spPr>
        <p:txBody>
          <a:bodyPr/>
          <a:lstStyle/>
          <a:p>
            <a:r>
              <a:rPr lang="da-DK" sz="2800" dirty="0" smtClean="0"/>
              <a:t>Synkron (</a:t>
            </a:r>
            <a:r>
              <a:rPr lang="da-DK" sz="2800" dirty="0" err="1" smtClean="0"/>
              <a:t>digegetisk</a:t>
            </a:r>
            <a:r>
              <a:rPr lang="da-DK" sz="2800" dirty="0" smtClean="0"/>
              <a:t>)</a:t>
            </a:r>
          </a:p>
          <a:p>
            <a:r>
              <a:rPr lang="da-DK" sz="2800" dirty="0" err="1" smtClean="0"/>
              <a:t>A-synkron</a:t>
            </a:r>
            <a:r>
              <a:rPr lang="da-DK" sz="2800" dirty="0" smtClean="0"/>
              <a:t> (ikke-</a:t>
            </a:r>
            <a:r>
              <a:rPr lang="da-DK" sz="2800" dirty="0" err="1" smtClean="0"/>
              <a:t>digegetisk</a:t>
            </a:r>
            <a:r>
              <a:rPr lang="da-DK" sz="2800" dirty="0" smtClean="0"/>
              <a:t>)</a:t>
            </a:r>
          </a:p>
          <a:p>
            <a:r>
              <a:rPr lang="da-DK" sz="2800" dirty="0" smtClean="0"/>
              <a:t>Reallyd</a:t>
            </a:r>
          </a:p>
          <a:p>
            <a:r>
              <a:rPr lang="da-DK" sz="2800" dirty="0" smtClean="0"/>
              <a:t>Effektlyd</a:t>
            </a:r>
          </a:p>
          <a:p>
            <a:r>
              <a:rPr lang="da-DK" sz="2800" dirty="0" smtClean="0"/>
              <a:t>Kontrapunktisk lyd</a:t>
            </a:r>
          </a:p>
          <a:p>
            <a:r>
              <a:rPr lang="da-DK" sz="2800" dirty="0" smtClean="0"/>
              <a:t>Subjektiv lyd</a:t>
            </a:r>
          </a:p>
          <a:p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5938759" y="6178589"/>
            <a:ext cx="599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https://www.youtube.com/watch?v=exTEep3OxMA</a:t>
            </a:r>
          </a:p>
        </p:txBody>
      </p:sp>
      <p:pic>
        <p:nvPicPr>
          <p:cNvPr id="4098" name="Picture 2" descr="Billedresultat for ly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17" y="1460373"/>
            <a:ext cx="4688445" cy="40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Lyd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600" dirty="0" smtClean="0"/>
              <a:t>Kontrapunktisk</a:t>
            </a:r>
          </a:p>
          <a:p>
            <a:r>
              <a:rPr lang="da-DK" sz="3600" dirty="0" smtClean="0"/>
              <a:t>Subjektiv</a:t>
            </a:r>
          </a:p>
        </p:txBody>
      </p:sp>
      <p:pic>
        <p:nvPicPr>
          <p:cNvPr id="5122" name="Picture 2" descr="Billedresultat for ly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64" y="1874517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QUIZ!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https://create.kahoot.it/details/filmiske-virkemidler/00781498-f069-4f78-88fd-649c54bfd8b0</a:t>
            </a:r>
          </a:p>
        </p:txBody>
      </p:sp>
    </p:spTree>
    <p:extLst>
      <p:ext uri="{BB962C8B-B14F-4D97-AF65-F5344CB8AC3E}">
        <p14:creationId xmlns:p14="http://schemas.microsoft.com/office/powerpoint/2010/main" val="155448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Første forløb: Filmiske virkemidler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 det første forløb skal I lære at analysere film og tv, for til sidst at lave jeres egen produktion, med titlen ”Mødet”.</a:t>
            </a:r>
          </a:p>
          <a:p>
            <a:endParaRPr lang="da-DK" dirty="0" smtClean="0"/>
          </a:p>
          <a:p>
            <a:r>
              <a:rPr lang="da-DK" dirty="0" smtClean="0"/>
              <a:t>Grundbog: </a:t>
            </a:r>
            <a:r>
              <a:rPr lang="da-DK" i="1" dirty="0" smtClean="0"/>
              <a:t>Levende Billeder</a:t>
            </a:r>
            <a:endParaRPr lang="da-DK" dirty="0"/>
          </a:p>
        </p:txBody>
      </p:sp>
      <p:pic>
        <p:nvPicPr>
          <p:cNvPr id="2050" name="Picture 2" descr="Billedresultat for levende bille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94" y="4014909"/>
            <a:ext cx="6406848" cy="256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2930" y="2203269"/>
            <a:ext cx="8187071" cy="1898926"/>
          </a:xfrm>
        </p:spPr>
        <p:txBody>
          <a:bodyPr/>
          <a:lstStyle/>
          <a:p>
            <a:r>
              <a:rPr lang="da-DK" dirty="0" smtClean="0"/>
              <a:t>Metoder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7310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Analysemetode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Næranalyse</a:t>
            </a:r>
            <a:endParaRPr lang="da-DK" sz="4000" dirty="0"/>
          </a:p>
        </p:txBody>
      </p:sp>
      <p:pic>
        <p:nvPicPr>
          <p:cNvPr id="1026" name="Picture 2" descr="Billedresultat for analy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242751"/>
            <a:ext cx="57150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51678" y="447675"/>
            <a:ext cx="10178322" cy="6286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3200" b="1" dirty="0" smtClean="0"/>
              <a:t>Næranalyse</a:t>
            </a:r>
            <a:r>
              <a:rPr lang="da-DK" sz="3200" b="1" dirty="0"/>
              <a:t>:</a:t>
            </a:r>
            <a:endParaRPr lang="da-DK" sz="3200" dirty="0"/>
          </a:p>
          <a:p>
            <a:r>
              <a:rPr lang="da-DK" sz="3200" dirty="0"/>
              <a:t>Når I skal foretage en næranalyse af et citat, skal I komme ind på følgende: </a:t>
            </a:r>
          </a:p>
          <a:p>
            <a:pPr lvl="0"/>
            <a:r>
              <a:rPr lang="da-DK" sz="3200" dirty="0"/>
              <a:t>Indhold (hvad ser og hører vi) </a:t>
            </a:r>
          </a:p>
          <a:p>
            <a:pPr lvl="0"/>
            <a:r>
              <a:rPr lang="da-DK" sz="3200" dirty="0"/>
              <a:t>Kamera (beskæringer, bevægelse, perspektiv)</a:t>
            </a:r>
          </a:p>
          <a:p>
            <a:pPr lvl="0"/>
            <a:r>
              <a:rPr lang="da-DK" sz="3200" dirty="0"/>
              <a:t>Lys </a:t>
            </a:r>
          </a:p>
          <a:p>
            <a:pPr lvl="0"/>
            <a:r>
              <a:rPr lang="da-DK" sz="3200" dirty="0"/>
              <a:t>Farver</a:t>
            </a:r>
          </a:p>
          <a:p>
            <a:pPr lvl="0"/>
            <a:r>
              <a:rPr lang="da-DK" sz="3200" dirty="0"/>
              <a:t>Lyd </a:t>
            </a:r>
          </a:p>
          <a:p>
            <a:endParaRPr lang="da-DK" sz="2600" dirty="0" smtClean="0">
              <a:solidFill>
                <a:srgbClr val="FF0000"/>
              </a:solidFill>
            </a:endParaRPr>
          </a:p>
          <a:p>
            <a:r>
              <a:rPr lang="da-DK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hvilken effekt har brugen af de filmiske virkemidler? Hvilken stemning skaber det?</a:t>
            </a:r>
            <a:endParaRPr lang="da-DK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3404" y="2447925"/>
            <a:ext cx="8187071" cy="1699990"/>
          </a:xfrm>
        </p:spPr>
        <p:txBody>
          <a:bodyPr/>
          <a:lstStyle/>
          <a:p>
            <a:r>
              <a:rPr lang="da-DK" dirty="0" smtClean="0"/>
              <a:t>Opgave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29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74601" y="200026"/>
            <a:ext cx="6158418" cy="65436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I skal nu lave en næranalyse af følgende scener:</a:t>
            </a:r>
          </a:p>
          <a:p>
            <a:endParaRPr lang="da-DK" dirty="0" smtClean="0"/>
          </a:p>
          <a:p>
            <a:r>
              <a:rPr lang="da-DK" dirty="0" smtClean="0"/>
              <a:t>Den ene halvdel analyserer scene 1, den anden, sjovt nok scene 2.</a:t>
            </a:r>
          </a:p>
          <a:p>
            <a:endParaRPr lang="da-DK" dirty="0"/>
          </a:p>
          <a:p>
            <a:r>
              <a:rPr lang="da-DK" dirty="0" smtClean="0"/>
              <a:t>I må gerne arbejde sammen 2 og 2. skriv noter.</a:t>
            </a:r>
          </a:p>
          <a:p>
            <a:endParaRPr lang="da-DK" dirty="0"/>
          </a:p>
          <a:p>
            <a:r>
              <a:rPr lang="da-DK" dirty="0" smtClean="0"/>
              <a:t>Vi gennemgår jeres svar på tavlen. 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rqv6sg8x-S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76874" y="1741336"/>
            <a:ext cx="3014133" cy="1695450"/>
          </a:xfrm>
          <a:prstGeom prst="rect">
            <a:avLst/>
          </a:prstGeom>
        </p:spPr>
      </p:pic>
      <p:pic>
        <p:nvPicPr>
          <p:cNvPr id="6" name="tuoIUiZYHcU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8376874" y="4181477"/>
            <a:ext cx="3064930" cy="17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2930" y="2552700"/>
            <a:ext cx="8187071" cy="1576165"/>
          </a:xfrm>
        </p:spPr>
        <p:txBody>
          <a:bodyPr>
            <a:normAutofit/>
          </a:bodyPr>
          <a:lstStyle/>
          <a:p>
            <a:r>
              <a:rPr lang="da-DK" sz="7200" dirty="0" smtClean="0"/>
              <a:t>metoder</a:t>
            </a:r>
            <a:endParaRPr lang="da-DK" sz="7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448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Dramaturgi</a:t>
            </a:r>
            <a:endParaRPr lang="da-DK" dirty="0"/>
          </a:p>
        </p:txBody>
      </p:sp>
      <p:pic>
        <p:nvPicPr>
          <p:cNvPr id="6146" name="Picture 2" descr="Billedresultat for berettermodel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49" y="1545177"/>
            <a:ext cx="8018726" cy="49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Dramaturgi</a:t>
            </a:r>
            <a:endParaRPr lang="da-DK" dirty="0"/>
          </a:p>
        </p:txBody>
      </p:sp>
      <p:pic>
        <p:nvPicPr>
          <p:cNvPr id="7170" name="Picture 2" descr="Billedresultat for bølgemodel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12" y="2430047"/>
            <a:ext cx="90582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Dramatuirgi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51678" y="2400592"/>
            <a:ext cx="3909505" cy="3416300"/>
          </a:xfrm>
        </p:spPr>
        <p:txBody>
          <a:bodyPr>
            <a:normAutofit lnSpcReduction="10000"/>
          </a:bodyPr>
          <a:lstStyle/>
          <a:p>
            <a:r>
              <a:rPr lang="da-DK" sz="2800" dirty="0" smtClean="0"/>
              <a:t>Set up</a:t>
            </a:r>
          </a:p>
          <a:p>
            <a:r>
              <a:rPr lang="da-DK" sz="2800" dirty="0" smtClean="0"/>
              <a:t>Pay </a:t>
            </a:r>
            <a:r>
              <a:rPr lang="da-DK" sz="2800" dirty="0" err="1" smtClean="0"/>
              <a:t>off</a:t>
            </a:r>
            <a:endParaRPr lang="da-DK" sz="2800" dirty="0" smtClean="0"/>
          </a:p>
          <a:p>
            <a:r>
              <a:rPr lang="da-DK" sz="2800" dirty="0" err="1" smtClean="0"/>
              <a:t>Suspense</a:t>
            </a:r>
            <a:endParaRPr lang="da-DK" sz="2800" dirty="0" smtClean="0"/>
          </a:p>
          <a:p>
            <a:r>
              <a:rPr lang="da-DK" sz="2800" dirty="0" err="1" smtClean="0"/>
              <a:t>Surprice</a:t>
            </a:r>
            <a:endParaRPr lang="da-DK" sz="2800" dirty="0" smtClean="0"/>
          </a:p>
          <a:p>
            <a:endParaRPr lang="da-DK" dirty="0"/>
          </a:p>
          <a:p>
            <a:r>
              <a:rPr lang="da-DK" dirty="0">
                <a:hlinkClick r:id="rId2"/>
              </a:rPr>
              <a:t>https://</a:t>
            </a:r>
            <a:r>
              <a:rPr lang="da-DK" dirty="0" smtClean="0">
                <a:hlinkClick r:id="rId2"/>
              </a:rPr>
              <a:t>www.youtube.com/watch?v=i_v2zUJu2qo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8196" name="Picture 4" descr="Billedresultat for die hard 69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59" y="2847390"/>
            <a:ext cx="5935776" cy="25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Mini-produktion: Mødet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51678" y="1790701"/>
            <a:ext cx="9254397" cy="4457699"/>
          </a:xfrm>
        </p:spPr>
        <p:txBody>
          <a:bodyPr>
            <a:normAutofit/>
          </a:bodyPr>
          <a:lstStyle/>
          <a:p>
            <a:r>
              <a:rPr lang="da-DK" sz="2400" dirty="0" smtClean="0"/>
              <a:t>I </a:t>
            </a:r>
            <a:r>
              <a:rPr lang="da-DK" sz="2400" dirty="0"/>
              <a:t>skal nu ud fra overskriften </a:t>
            </a:r>
            <a:r>
              <a:rPr lang="da-DK" sz="2400" i="1" dirty="0"/>
              <a:t>Mødet</a:t>
            </a:r>
            <a:r>
              <a:rPr lang="da-DK" sz="2400" dirty="0"/>
              <a:t> lave jeres </a:t>
            </a:r>
            <a:r>
              <a:rPr lang="da-DK" sz="2400" dirty="0" smtClean="0"/>
              <a:t>en mini-produktion. Handling</a:t>
            </a:r>
            <a:r>
              <a:rPr lang="da-DK" sz="2400" dirty="0"/>
              <a:t>, stil og genre bestemmer I selv, men der er følgende krav</a:t>
            </a:r>
            <a:r>
              <a:rPr lang="da-DK" sz="2400" dirty="0" smtClean="0"/>
              <a:t>:</a:t>
            </a:r>
            <a:endParaRPr lang="da-DK" sz="2400" dirty="0"/>
          </a:p>
          <a:p>
            <a:pPr lvl="1"/>
            <a:r>
              <a:rPr lang="da-DK" dirty="0"/>
              <a:t>Der skal indgå et møde mellem 2 eller flere personer</a:t>
            </a:r>
            <a:r>
              <a:rPr lang="da-DK" dirty="0" smtClean="0"/>
              <a:t>.</a:t>
            </a:r>
            <a:endParaRPr lang="da-DK" dirty="0"/>
          </a:p>
          <a:p>
            <a:pPr lvl="1"/>
            <a:r>
              <a:rPr lang="da-DK" dirty="0"/>
              <a:t>Der skal anvendes krydsklip: </a:t>
            </a:r>
            <a:r>
              <a:rPr lang="da-DK" dirty="0" smtClean="0"/>
              <a:t> Vi </a:t>
            </a:r>
            <a:r>
              <a:rPr lang="da-DK" dirty="0"/>
              <a:t>skal følge disse personer i hver sin handling og på hvert sit sted op til mødet</a:t>
            </a:r>
            <a:r>
              <a:rPr lang="da-DK" dirty="0" smtClean="0"/>
              <a:t>.</a:t>
            </a:r>
            <a:endParaRPr lang="da-DK" dirty="0"/>
          </a:p>
          <a:p>
            <a:pPr lvl="1"/>
            <a:r>
              <a:rPr lang="da-DK" dirty="0"/>
              <a:t>I skal anvende jeres teoretiske viden, når I planlægger jeres film. I skal altså tænke over jeres valg af indstillinger/beskæringer (fx hvad er det, man kan med frøperspektiv, og kunne det være godt at bruge her? Husk 180 graders reglen</a:t>
            </a:r>
            <a:r>
              <a:rPr lang="da-DK" dirty="0" smtClean="0"/>
              <a:t>!)</a:t>
            </a:r>
            <a:endParaRPr lang="da-DK" dirty="0"/>
          </a:p>
          <a:p>
            <a:pPr lvl="1"/>
            <a:r>
              <a:rPr lang="da-DK" dirty="0"/>
              <a:t>Der skal indgå panorering, </a:t>
            </a:r>
            <a:r>
              <a:rPr lang="da-DK" dirty="0" err="1"/>
              <a:t>ultranær</a:t>
            </a:r>
            <a:r>
              <a:rPr lang="da-DK" dirty="0"/>
              <a:t> og supertotal/total</a:t>
            </a:r>
            <a:r>
              <a:rPr lang="da-DK" dirty="0" smtClean="0"/>
              <a:t>.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24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åRSPLAN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r>
              <a:rPr lang="da-DK" sz="2800" dirty="0" smtClean="0">
                <a:solidFill>
                  <a:srgbClr val="FF0000"/>
                </a:solidFill>
              </a:rPr>
              <a:t>Filmiske virkemidler – ”Mødet”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Dokumentar – de 3 klassiske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 smtClean="0">
                <a:solidFill>
                  <a:schemeClr val="accent4">
                    <a:lumMod val="75000"/>
                  </a:schemeClr>
                </a:solidFill>
              </a:rPr>
              <a:t>Filmfestivals-produktions</a:t>
            </a:r>
            <a:endParaRPr lang="da-DK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75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Præproduktion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51678" y="2286001"/>
            <a:ext cx="8911497" cy="3593591"/>
          </a:xfrm>
        </p:spPr>
        <p:txBody>
          <a:bodyPr/>
          <a:lstStyle/>
          <a:p>
            <a:r>
              <a:rPr lang="da-DK" dirty="0"/>
              <a:t>I gruppen starter I med at finde ud af, hvad jeres film skal handle om: </a:t>
            </a:r>
            <a:r>
              <a:rPr lang="da-DK" dirty="0" smtClean="0"/>
              <a:t>Hvem </a:t>
            </a:r>
            <a:r>
              <a:rPr lang="da-DK" dirty="0"/>
              <a:t>skal mødes? </a:t>
            </a:r>
            <a:r>
              <a:rPr lang="da-DK" u="sng" dirty="0"/>
              <a:t>Tilsigt en simpel handling, da der ikke er tid til at udfolde karakterer og konflikter</a:t>
            </a:r>
            <a:r>
              <a:rPr lang="da-DK" u="sng" dirty="0" smtClean="0"/>
              <a:t>.</a:t>
            </a:r>
            <a:endParaRPr lang="da-DK" dirty="0"/>
          </a:p>
          <a:p>
            <a:r>
              <a:rPr lang="da-DK" dirty="0"/>
              <a:t>Lav et storyboard: Tegn det, I skal filme helt konkret (motiv, vinkel, beskæring). Det gør det hele mere overskueligt og gør, at man ikke glemmer noget. </a:t>
            </a:r>
            <a:endParaRPr lang="da-DK" dirty="0" smtClean="0"/>
          </a:p>
          <a:p>
            <a:r>
              <a:rPr lang="da-DK" dirty="0" smtClean="0"/>
              <a:t>Fordel </a:t>
            </a:r>
            <a:r>
              <a:rPr lang="da-DK" dirty="0"/>
              <a:t>roller: Find ud af hvem, der skal filme, hvem der skal medvirke og evt. hvem der er instruktør (den der har overblik over filmen).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8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3628" y="915785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Gruppeinddeling</a:t>
            </a:r>
            <a:br>
              <a:rPr lang="da-DK" dirty="0" smtClean="0"/>
            </a:br>
            <a:r>
              <a:rPr lang="da-DK" dirty="0" smtClean="0"/>
              <a:t>tidsplan</a:t>
            </a:r>
            <a:br>
              <a:rPr lang="da-DK" dirty="0" smtClean="0"/>
            </a:br>
            <a:r>
              <a:rPr lang="da-DK" dirty="0" smtClean="0"/>
              <a:t>Udstyrsintroduktion </a:t>
            </a:r>
            <a:br>
              <a:rPr lang="da-DK" dirty="0" smtClean="0"/>
            </a:br>
            <a:r>
              <a:rPr lang="da-DK" dirty="0" smtClean="0"/>
              <a:t>udstyrsbooking</a:t>
            </a:r>
            <a:br>
              <a:rPr lang="da-DK" dirty="0" smtClean="0"/>
            </a:br>
            <a:r>
              <a:rPr lang="da-DK" dirty="0" smtClean="0"/>
              <a:t>storyboard</a:t>
            </a:r>
            <a:br>
              <a:rPr lang="da-DK" dirty="0" smtClean="0"/>
            </a:br>
            <a:r>
              <a:rPr lang="da-DK" dirty="0" smtClean="0"/>
              <a:t>Produktion</a:t>
            </a:r>
            <a:br>
              <a:rPr lang="da-DK" dirty="0" smtClean="0"/>
            </a:br>
            <a:r>
              <a:rPr lang="da-DK" dirty="0" smtClean="0"/>
              <a:t>Postproduktion</a:t>
            </a:r>
            <a:br>
              <a:rPr lang="da-DK" dirty="0" smtClean="0"/>
            </a:br>
            <a:r>
              <a:rPr lang="da-DK" dirty="0" smtClean="0"/>
              <a:t>Evaluering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867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Filmiske virkemidler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Hvorfor lære det?</a:t>
            </a:r>
          </a:p>
          <a:p>
            <a:endParaRPr lang="da-DK" sz="3200" dirty="0"/>
          </a:p>
          <a:p>
            <a:r>
              <a:rPr lang="da-DK" sz="3200" dirty="0" smtClean="0"/>
              <a:t>”Jeg </a:t>
            </a:r>
            <a:r>
              <a:rPr lang="da-DK" sz="3200" dirty="0"/>
              <a:t>ville ønske, at vi kunne lære at læse mellem billederne, ligesom vi lærer at læse mellem </a:t>
            </a:r>
            <a:r>
              <a:rPr lang="da-DK" sz="3200" dirty="0" err="1" smtClean="0"/>
              <a:t>linierne</a:t>
            </a:r>
            <a:r>
              <a:rPr lang="da-DK" sz="3200" dirty="0" smtClean="0"/>
              <a:t>” - </a:t>
            </a:r>
            <a:r>
              <a:rPr lang="da-DK" sz="3200" i="1" dirty="0"/>
              <a:t> Wim Wenders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5751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Første forløb: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er ikke nok bare at se på de levende billeder. Man skal også kunne </a:t>
            </a:r>
            <a:r>
              <a:rPr lang="da-DK" i="1" dirty="0"/>
              <a:t>afkode</a:t>
            </a:r>
            <a:r>
              <a:rPr lang="da-DK" dirty="0"/>
              <a:t> dem. Et grundigt kendskab til de </a:t>
            </a:r>
            <a:r>
              <a:rPr lang="da-DK" b="1" dirty="0"/>
              <a:t>filmiske virkemidler</a:t>
            </a:r>
            <a:r>
              <a:rPr lang="da-DK" dirty="0"/>
              <a:t> er nødvendigt - både i den teoretiske analyse og under det praktiske arbejde med en medieproduktion. </a:t>
            </a:r>
            <a:endParaRPr lang="da-DK" dirty="0" smtClean="0"/>
          </a:p>
          <a:p>
            <a:endParaRPr lang="da-DK" dirty="0"/>
          </a:p>
          <a:p>
            <a:r>
              <a:rPr lang="da-DK" i="1" dirty="0" smtClean="0"/>
              <a:t>"</a:t>
            </a:r>
            <a:r>
              <a:rPr lang="da-DK" i="1" dirty="0"/>
              <a:t>Jeg ville ønske, at vi kunne lære at læse mellem billederne, ligesom vi lærer at læse mellem </a:t>
            </a:r>
            <a:r>
              <a:rPr lang="da-DK" i="1" dirty="0" err="1"/>
              <a:t>linierne</a:t>
            </a:r>
            <a:r>
              <a:rPr lang="da-DK" i="1" dirty="0"/>
              <a:t>" </a:t>
            </a:r>
            <a:r>
              <a:rPr lang="da-DK" dirty="0"/>
              <a:t>- sådan har den tyske filminstruktør Wim Wenders udtalt om det at gå i biografen og opleve film. Uden at være i stand til at afkode film- og tv-billeder og læse mellem dem, kan man let blive et offer for iscenesættende og manipulerende virkemidler.</a:t>
            </a:r>
          </a:p>
        </p:txBody>
      </p:sp>
    </p:spTree>
    <p:extLst>
      <p:ext uri="{BB962C8B-B14F-4D97-AF65-F5344CB8AC3E}">
        <p14:creationId xmlns:p14="http://schemas.microsoft.com/office/powerpoint/2010/main" val="20048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 descr="Billedresultat for fake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0" y="192966"/>
            <a:ext cx="10913019" cy="630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Filmiske virkemidler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08853" y="1724026"/>
            <a:ext cx="10178322" cy="3593591"/>
          </a:xfrm>
        </p:spPr>
        <p:txBody>
          <a:bodyPr>
            <a:noAutofit/>
          </a:bodyPr>
          <a:lstStyle/>
          <a:p>
            <a:r>
              <a:rPr lang="da-DK" sz="3200" dirty="0" smtClean="0"/>
              <a:t>Billedet</a:t>
            </a:r>
          </a:p>
          <a:p>
            <a:r>
              <a:rPr lang="da-DK" sz="3200" dirty="0" smtClean="0"/>
              <a:t>Mise-en-scene</a:t>
            </a:r>
          </a:p>
          <a:p>
            <a:r>
              <a:rPr lang="da-DK" sz="3200" dirty="0" smtClean="0"/>
              <a:t>Kameraet</a:t>
            </a:r>
          </a:p>
          <a:p>
            <a:r>
              <a:rPr lang="da-DK" sz="3200" dirty="0" smtClean="0"/>
              <a:t>Klipning</a:t>
            </a:r>
          </a:p>
          <a:p>
            <a:r>
              <a:rPr lang="da-DK" sz="3200" dirty="0" smtClean="0"/>
              <a:t>Billedeffekter </a:t>
            </a:r>
          </a:p>
          <a:p>
            <a:r>
              <a:rPr lang="da-DK" sz="3200" dirty="0" smtClean="0"/>
              <a:t>Lydspor</a:t>
            </a:r>
            <a:endParaRPr lang="da-DK" sz="3200" dirty="0"/>
          </a:p>
        </p:txBody>
      </p:sp>
      <p:pic>
        <p:nvPicPr>
          <p:cNvPr id="3074" name="Picture 2" descr="Relateret bill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514476"/>
            <a:ext cx="3504071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Læs i Levende Billeder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</a:t>
            </a:r>
            <a:r>
              <a:rPr lang="da-DK" dirty="0" smtClean="0">
                <a:hlinkClick r:id="rId2"/>
              </a:rPr>
              <a:t>lb.systime.dk</a:t>
            </a:r>
            <a:r>
              <a:rPr lang="da-DK" dirty="0">
                <a:hlinkClick r:id="rId2"/>
              </a:rPr>
              <a:t>/?</a:t>
            </a:r>
            <a:r>
              <a:rPr lang="da-DK" dirty="0" smtClean="0">
                <a:hlinkClick r:id="rId2"/>
              </a:rPr>
              <a:t>id=p125&amp;L=0</a:t>
            </a:r>
            <a:r>
              <a:rPr lang="da-DK" dirty="0" smtClean="0"/>
              <a:t> </a:t>
            </a:r>
          </a:p>
          <a:p>
            <a:r>
              <a:rPr lang="da-DK" dirty="0" smtClean="0"/>
              <a:t>Første afsnit om ”Billedet”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891141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1576</TotalTime>
  <Words>550</Words>
  <Application>Microsoft Office PowerPoint</Application>
  <PresentationFormat>Widescreen</PresentationFormat>
  <Paragraphs>125</Paragraphs>
  <Slides>41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41</vt:i4>
      </vt:variant>
    </vt:vector>
  </HeadingPairs>
  <TitlesOfParts>
    <vt:vector size="46" baseType="lpstr">
      <vt:lpstr>Arial</vt:lpstr>
      <vt:lpstr>Gill Sans MT</vt:lpstr>
      <vt:lpstr>Impact</vt:lpstr>
      <vt:lpstr>Wingdings</vt:lpstr>
      <vt:lpstr>Badge</vt:lpstr>
      <vt:lpstr>2.D</vt:lpstr>
      <vt:lpstr>Faget</vt:lpstr>
      <vt:lpstr>Første forløb: Filmiske virkemidler</vt:lpstr>
      <vt:lpstr>åRSPLAN</vt:lpstr>
      <vt:lpstr>Filmiske virkemidler</vt:lpstr>
      <vt:lpstr>Første forløb:</vt:lpstr>
      <vt:lpstr>PowerPoint-præsentation</vt:lpstr>
      <vt:lpstr>Filmiske virkemidler</vt:lpstr>
      <vt:lpstr>Læs i Levende Billeder</vt:lpstr>
      <vt:lpstr>Billedet</vt:lpstr>
      <vt:lpstr>Billedbeskæring</vt:lpstr>
      <vt:lpstr>Billedbeskæring</vt:lpstr>
      <vt:lpstr>Billedbeskæring</vt:lpstr>
      <vt:lpstr>Billedbeskæring</vt:lpstr>
      <vt:lpstr>Mise-En-scene</vt:lpstr>
      <vt:lpstr>Farver</vt:lpstr>
      <vt:lpstr>Farver</vt:lpstr>
      <vt:lpstr>Farver</vt:lpstr>
      <vt:lpstr>Lys</vt:lpstr>
      <vt:lpstr>Kameraet</vt:lpstr>
      <vt:lpstr>Kamerabevægelser</vt:lpstr>
      <vt:lpstr>Klipning</vt:lpstr>
      <vt:lpstr>Klipning</vt:lpstr>
      <vt:lpstr>Klipning</vt:lpstr>
      <vt:lpstr>Billedeffekter</vt:lpstr>
      <vt:lpstr>Lydspor</vt:lpstr>
      <vt:lpstr>Lyd</vt:lpstr>
      <vt:lpstr>Lyd</vt:lpstr>
      <vt:lpstr>QUIZ!</vt:lpstr>
      <vt:lpstr>Metoder</vt:lpstr>
      <vt:lpstr>Analysemetode</vt:lpstr>
      <vt:lpstr>PowerPoint-præsentation</vt:lpstr>
      <vt:lpstr>Opgave</vt:lpstr>
      <vt:lpstr>SKAM</vt:lpstr>
      <vt:lpstr>metoder</vt:lpstr>
      <vt:lpstr>Dramaturgi</vt:lpstr>
      <vt:lpstr>Dramaturgi</vt:lpstr>
      <vt:lpstr>Dramatuirgi</vt:lpstr>
      <vt:lpstr>Mini-produktion: Mødet</vt:lpstr>
      <vt:lpstr>Præproduktion</vt:lpstr>
      <vt:lpstr>Gruppeinddeling tidsplan Udstyrsintroduktion  udstyrsbooking storyboard Produktion Postproduktion Evaluering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GF1</dc:title>
  <dc:creator>Kirsti Dana Jakobsen (kirs2787)</dc:creator>
  <cp:lastModifiedBy>Gitte Okholm Christensen (gitt5084)</cp:lastModifiedBy>
  <cp:revision>18</cp:revision>
  <dcterms:created xsi:type="dcterms:W3CDTF">2018-07-31T08:53:26Z</dcterms:created>
  <dcterms:modified xsi:type="dcterms:W3CDTF">2019-05-08T09:57:27Z</dcterms:modified>
</cp:coreProperties>
</file>